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7" r:id="rId6"/>
    <p:sldId id="259" r:id="rId7"/>
    <p:sldId id="260" r:id="rId8"/>
    <p:sldId id="261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45"/>
    <a:srgbClr val="004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3CFCAF-7A59-FA44-8706-CED71FF490C8}" v="533" dt="2021-06-08T09:21:40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0"/>
    <p:restoredTop sz="94650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/>
          <p:cNvSpPr/>
          <p:nvPr userDrawn="1"/>
        </p:nvSpPr>
        <p:spPr>
          <a:xfrm>
            <a:off x="0" y="0"/>
            <a:ext cx="6233950" cy="3888259"/>
          </a:xfrm>
          <a:custGeom>
            <a:avLst/>
            <a:gdLst>
              <a:gd name="connsiteX0" fmla="*/ 0 w 6233950"/>
              <a:gd name="connsiteY0" fmla="*/ 0 h 3888259"/>
              <a:gd name="connsiteX1" fmla="*/ 6233950 w 6233950"/>
              <a:gd name="connsiteY1" fmla="*/ 0 h 3888259"/>
              <a:gd name="connsiteX2" fmla="*/ 6233950 w 6233950"/>
              <a:gd name="connsiteY2" fmla="*/ 3888259 h 3888259"/>
              <a:gd name="connsiteX3" fmla="*/ 0 w 6233950"/>
              <a:gd name="connsiteY3" fmla="*/ 3888259 h 3888259"/>
              <a:gd name="connsiteX4" fmla="*/ 0 w 6233950"/>
              <a:gd name="connsiteY4" fmla="*/ 0 h 3888259"/>
              <a:gd name="connsiteX0" fmla="*/ 0 w 6233950"/>
              <a:gd name="connsiteY0" fmla="*/ 0 h 3888259"/>
              <a:gd name="connsiteX1" fmla="*/ 6233950 w 6233950"/>
              <a:gd name="connsiteY1" fmla="*/ 0 h 3888259"/>
              <a:gd name="connsiteX2" fmla="*/ 5261885 w 6233950"/>
              <a:gd name="connsiteY2" fmla="*/ 3888259 h 3888259"/>
              <a:gd name="connsiteX3" fmla="*/ 0 w 6233950"/>
              <a:gd name="connsiteY3" fmla="*/ 3888259 h 3888259"/>
              <a:gd name="connsiteX4" fmla="*/ 0 w 6233950"/>
              <a:gd name="connsiteY4" fmla="*/ 0 h 388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3950" h="3888259">
                <a:moveTo>
                  <a:pt x="0" y="0"/>
                </a:moveTo>
                <a:lnTo>
                  <a:pt x="6233950" y="0"/>
                </a:lnTo>
                <a:lnTo>
                  <a:pt x="5261885" y="3888259"/>
                </a:lnTo>
                <a:lnTo>
                  <a:pt x="0" y="38882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B0F0">
                  <a:alpha val="80000"/>
                </a:srgbClr>
              </a:gs>
              <a:gs pos="28000">
                <a:srgbClr val="004F8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BM_inline(w)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" y="296334"/>
            <a:ext cx="1897783" cy="45696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2788106"/>
            <a:ext cx="4919473" cy="83099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[ Presenter Name ]</a:t>
            </a:r>
          </a:p>
          <a:p>
            <a:r>
              <a:rPr lang="en-US" sz="1800" b="0" dirty="0"/>
              <a:t>[ Presenter job title ]</a:t>
            </a:r>
          </a:p>
          <a:p>
            <a:r>
              <a:rPr lang="en-US" sz="1800" b="0" dirty="0"/>
              <a:t>Bureau of Meteorology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1305145"/>
            <a:ext cx="5209607" cy="997196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[ Presentation subtitle—no more than two lines ]</a:t>
            </a:r>
          </a:p>
        </p:txBody>
      </p:sp>
    </p:spTree>
    <p:extLst>
      <p:ext uri="{BB962C8B-B14F-4D97-AF65-F5344CB8AC3E}">
        <p14:creationId xmlns:p14="http://schemas.microsoft.com/office/powerpoint/2010/main" val="46278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/>
          <p:nvPr userDrawn="1"/>
        </p:nvSpPr>
        <p:spPr>
          <a:xfrm>
            <a:off x="0" y="0"/>
            <a:ext cx="6233950" cy="3888259"/>
          </a:xfrm>
          <a:custGeom>
            <a:avLst/>
            <a:gdLst>
              <a:gd name="connsiteX0" fmla="*/ 0 w 6233950"/>
              <a:gd name="connsiteY0" fmla="*/ 0 h 3888259"/>
              <a:gd name="connsiteX1" fmla="*/ 6233950 w 6233950"/>
              <a:gd name="connsiteY1" fmla="*/ 0 h 3888259"/>
              <a:gd name="connsiteX2" fmla="*/ 6233950 w 6233950"/>
              <a:gd name="connsiteY2" fmla="*/ 3888259 h 3888259"/>
              <a:gd name="connsiteX3" fmla="*/ 0 w 6233950"/>
              <a:gd name="connsiteY3" fmla="*/ 3888259 h 3888259"/>
              <a:gd name="connsiteX4" fmla="*/ 0 w 6233950"/>
              <a:gd name="connsiteY4" fmla="*/ 0 h 3888259"/>
              <a:gd name="connsiteX0" fmla="*/ 0 w 6233950"/>
              <a:gd name="connsiteY0" fmla="*/ 0 h 3888259"/>
              <a:gd name="connsiteX1" fmla="*/ 6233950 w 6233950"/>
              <a:gd name="connsiteY1" fmla="*/ 0 h 3888259"/>
              <a:gd name="connsiteX2" fmla="*/ 5261885 w 6233950"/>
              <a:gd name="connsiteY2" fmla="*/ 3888259 h 3888259"/>
              <a:gd name="connsiteX3" fmla="*/ 0 w 6233950"/>
              <a:gd name="connsiteY3" fmla="*/ 3888259 h 3888259"/>
              <a:gd name="connsiteX4" fmla="*/ 0 w 6233950"/>
              <a:gd name="connsiteY4" fmla="*/ 0 h 388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3950" h="3888259">
                <a:moveTo>
                  <a:pt x="0" y="0"/>
                </a:moveTo>
                <a:lnTo>
                  <a:pt x="6233950" y="0"/>
                </a:lnTo>
                <a:lnTo>
                  <a:pt x="5261885" y="3888259"/>
                </a:lnTo>
                <a:lnTo>
                  <a:pt x="0" y="38882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B0F0">
                  <a:alpha val="80000"/>
                </a:srgbClr>
              </a:gs>
              <a:gs pos="28000">
                <a:srgbClr val="004F8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1305145"/>
            <a:ext cx="5209607" cy="498598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AU" dirty="0"/>
              <a:t>Event 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2450354"/>
            <a:ext cx="4919473" cy="33239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AU" dirty="0"/>
              <a:t>Day, Date</a:t>
            </a:r>
          </a:p>
        </p:txBody>
      </p:sp>
      <p:pic>
        <p:nvPicPr>
          <p:cNvPr id="9" name="Picture 8" descr="BM_inline(w)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" y="296334"/>
            <a:ext cx="1897783" cy="4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8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/>
          <p:nvPr userDrawn="1"/>
        </p:nvSpPr>
        <p:spPr>
          <a:xfrm>
            <a:off x="0" y="0"/>
            <a:ext cx="6233950" cy="3888259"/>
          </a:xfrm>
          <a:custGeom>
            <a:avLst/>
            <a:gdLst>
              <a:gd name="connsiteX0" fmla="*/ 0 w 6233950"/>
              <a:gd name="connsiteY0" fmla="*/ 0 h 3888259"/>
              <a:gd name="connsiteX1" fmla="*/ 6233950 w 6233950"/>
              <a:gd name="connsiteY1" fmla="*/ 0 h 3888259"/>
              <a:gd name="connsiteX2" fmla="*/ 6233950 w 6233950"/>
              <a:gd name="connsiteY2" fmla="*/ 3888259 h 3888259"/>
              <a:gd name="connsiteX3" fmla="*/ 0 w 6233950"/>
              <a:gd name="connsiteY3" fmla="*/ 3888259 h 3888259"/>
              <a:gd name="connsiteX4" fmla="*/ 0 w 6233950"/>
              <a:gd name="connsiteY4" fmla="*/ 0 h 3888259"/>
              <a:gd name="connsiteX0" fmla="*/ 0 w 6233950"/>
              <a:gd name="connsiteY0" fmla="*/ 0 h 3888259"/>
              <a:gd name="connsiteX1" fmla="*/ 6233950 w 6233950"/>
              <a:gd name="connsiteY1" fmla="*/ 0 h 3888259"/>
              <a:gd name="connsiteX2" fmla="*/ 5261885 w 6233950"/>
              <a:gd name="connsiteY2" fmla="*/ 3888259 h 3888259"/>
              <a:gd name="connsiteX3" fmla="*/ 0 w 6233950"/>
              <a:gd name="connsiteY3" fmla="*/ 3888259 h 3888259"/>
              <a:gd name="connsiteX4" fmla="*/ 0 w 6233950"/>
              <a:gd name="connsiteY4" fmla="*/ 0 h 388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3950" h="3888259">
                <a:moveTo>
                  <a:pt x="0" y="0"/>
                </a:moveTo>
                <a:lnTo>
                  <a:pt x="6233950" y="0"/>
                </a:lnTo>
                <a:lnTo>
                  <a:pt x="5261885" y="3888259"/>
                </a:lnTo>
                <a:lnTo>
                  <a:pt x="0" y="38882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B0F0">
                  <a:alpha val="80000"/>
                </a:srgbClr>
              </a:gs>
              <a:gs pos="28000">
                <a:srgbClr val="004F8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1305145"/>
            <a:ext cx="5209607" cy="498598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AU" dirty="0"/>
              <a:t>Section 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2450354"/>
            <a:ext cx="4919473" cy="33239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pic>
        <p:nvPicPr>
          <p:cNvPr id="9" name="Picture 8" descr="BM_inline(w)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" y="296334"/>
            <a:ext cx="1897783" cy="4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1600200" indent="-228600">
              <a:buFont typeface="LucidaGrande" charset="0"/>
              <a:buChar char="◦"/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310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15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9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507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9507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0363" y="873211"/>
            <a:ext cx="8154987" cy="8174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0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363" y="6502400"/>
            <a:ext cx="2057400" cy="219076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2AE3487-4BC1-C141-B9F5-CC224C57304A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4806" y="6502400"/>
            <a:ext cx="3086100" cy="219076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502400"/>
            <a:ext cx="2057400" cy="219076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5A67961-7F78-0B44-90B4-E727FDD2C4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4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360363" y="6502400"/>
            <a:ext cx="2057400" cy="219076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2AE3487-4BC1-C141-B9F5-CC224C57304A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4806" y="6502400"/>
            <a:ext cx="3086100" cy="219076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502400"/>
            <a:ext cx="2057400" cy="219076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5A67961-7F78-0B44-90B4-E727FDD2C4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4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363" y="873211"/>
            <a:ext cx="8154987" cy="817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825624"/>
            <a:ext cx="8154987" cy="469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BM_inline(w).eps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" y="296334"/>
            <a:ext cx="1897783" cy="4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16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□"/>
        <a:defRPr sz="16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96000" y="2788106"/>
            <a:ext cx="4919473" cy="83099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Christian Stassen</a:t>
            </a:r>
          </a:p>
          <a:p>
            <a:r>
              <a:rPr lang="en-US" sz="1800" b="0" dirty="0"/>
              <a:t>Modelling Scientist</a:t>
            </a:r>
          </a:p>
          <a:p>
            <a:r>
              <a:rPr lang="en-US" sz="1800" b="0" dirty="0"/>
              <a:t>Bureau of Meteorology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96000" y="1066606"/>
            <a:ext cx="5517783" cy="1329595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AU" sz="3200" dirty="0"/>
              <a:t>Development and Assessment of Regional Atmospheric Nudging in ACCESS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316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BARPA to full Australasia CORDEX domain</a:t>
            </a:r>
          </a:p>
          <a:p>
            <a:r>
              <a:rPr lang="en-US" dirty="0"/>
              <a:t>Stay close to driving model</a:t>
            </a:r>
          </a:p>
          <a:p>
            <a:r>
              <a:rPr lang="en-US" dirty="0"/>
              <a:t>Nudging should not dominate tendency equations</a:t>
            </a:r>
          </a:p>
          <a:p>
            <a:r>
              <a:rPr lang="en-US" dirty="0"/>
              <a:t>Nudging should not limit high-res extreme events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D1848-087A-DA45-804A-FC447335742D}"/>
              </a:ext>
            </a:extLst>
          </p:cNvPr>
          <p:cNvGrpSpPr/>
          <p:nvPr/>
        </p:nvGrpSpPr>
        <p:grpSpPr>
          <a:xfrm>
            <a:off x="1346725" y="2827188"/>
            <a:ext cx="5486523" cy="4246118"/>
            <a:chOff x="-469928" y="2302016"/>
            <a:chExt cx="5486523" cy="4246118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BBF8B30E-24B7-AB4D-A64C-5C882ED62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693"/>
            <a:stretch/>
          </p:blipFill>
          <p:spPr>
            <a:xfrm>
              <a:off x="-469928" y="2302016"/>
              <a:ext cx="5486523" cy="42461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BBE417-F223-1B4A-8DB2-49CB184AB09F}"/>
                </a:ext>
              </a:extLst>
            </p:cNvPr>
            <p:cNvSpPr txBox="1"/>
            <p:nvPr/>
          </p:nvSpPr>
          <p:spPr>
            <a:xfrm>
              <a:off x="760768" y="5719171"/>
              <a:ext cx="1622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66FFFF"/>
                  </a:solidFill>
                </a:rPr>
                <a:t>BARPA-WA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D4E28A-70AE-0A4A-8711-E13E1A93DF7A}"/>
                </a:ext>
              </a:extLst>
            </p:cNvPr>
            <p:cNvSpPr txBox="1"/>
            <p:nvPr/>
          </p:nvSpPr>
          <p:spPr>
            <a:xfrm>
              <a:off x="2784116" y="5719171"/>
              <a:ext cx="1569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</a:rPr>
                <a:t>BARPA-EA</a:t>
              </a:r>
            </a:p>
          </p:txBody>
        </p:sp>
      </p:grpSp>
      <p:pic>
        <p:nvPicPr>
          <p:cNvPr id="10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BD956C-1AED-D445-944C-00FD3FCC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0" y="3644703"/>
            <a:ext cx="7345389" cy="293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5767-8C9F-5A44-B859-3F2B0584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86A5E-94C4-8343-8B6F-C4CAF4661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Newtonian nudging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⋅(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Nudging the regional model towards driving model at every timestep with strength G</a:t>
                </a:r>
              </a:p>
              <a:p>
                <a:r>
                  <a:rPr lang="en-US" dirty="0"/>
                  <a:t>Do not nudge too strong or too weak</a:t>
                </a:r>
              </a:p>
              <a:p>
                <a:r>
                  <a:rPr lang="en-US" dirty="0"/>
                  <a:t>Do not nudge in PBL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86A5E-94C4-8343-8B6F-C4CAF4661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417CA9-EE23-284F-A152-0A0E48A1F8BD}"/>
              </a:ext>
            </a:extLst>
          </p:cNvPr>
          <p:cNvGrpSpPr/>
          <p:nvPr/>
        </p:nvGrpSpPr>
        <p:grpSpPr>
          <a:xfrm>
            <a:off x="2892287" y="3319194"/>
            <a:ext cx="4641574" cy="3340108"/>
            <a:chOff x="4025348" y="3319194"/>
            <a:chExt cx="4641574" cy="33401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0E1904-376C-704F-B377-FC60DF6B8110}"/>
                </a:ext>
              </a:extLst>
            </p:cNvPr>
            <p:cNvGrpSpPr/>
            <p:nvPr/>
          </p:nvGrpSpPr>
          <p:grpSpPr>
            <a:xfrm>
              <a:off x="4025348" y="3319194"/>
              <a:ext cx="4641574" cy="3340108"/>
              <a:chOff x="3498574" y="3429000"/>
              <a:chExt cx="4641574" cy="334010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35022C-1B0C-6845-9B09-0104BAE22FFA}"/>
                  </a:ext>
                </a:extLst>
              </p:cNvPr>
              <p:cNvSpPr/>
              <p:nvPr/>
            </p:nvSpPr>
            <p:spPr>
              <a:xfrm>
                <a:off x="3498574" y="3429000"/>
                <a:ext cx="4641574" cy="331967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A picture containing rectangle&#10;&#10;Description automatically generated">
                <a:extLst>
                  <a:ext uri="{FF2B5EF4-FFF2-40B4-BE49-F238E27FC236}">
                    <a16:creationId xmlns:a16="http://schemas.microsoft.com/office/drawing/2014/main" id="{07C91AB3-5070-8B4C-A7A5-02F837B10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696" y="3458340"/>
                <a:ext cx="4395330" cy="3310768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658017-9C40-2C44-8265-BC45213CE600}"/>
                </a:ext>
              </a:extLst>
            </p:cNvPr>
            <p:cNvSpPr txBox="1"/>
            <p:nvPr/>
          </p:nvSpPr>
          <p:spPr>
            <a:xfrm>
              <a:off x="4641574" y="5516217"/>
              <a:ext cx="5665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800m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B3EB7A-5428-094D-A008-5492BABE93B1}"/>
                </a:ext>
              </a:extLst>
            </p:cNvPr>
            <p:cNvSpPr txBox="1"/>
            <p:nvPr/>
          </p:nvSpPr>
          <p:spPr>
            <a:xfrm>
              <a:off x="4631635" y="5171750"/>
              <a:ext cx="6758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2900m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BE95AB-E027-264F-AF2B-F15B24528197}"/>
                </a:ext>
              </a:extLst>
            </p:cNvPr>
            <p:cNvSpPr txBox="1"/>
            <p:nvPr/>
          </p:nvSpPr>
          <p:spPr>
            <a:xfrm>
              <a:off x="4631634" y="4785066"/>
              <a:ext cx="675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6400m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E76C57-29EA-6048-BAF5-73712719153D}"/>
                </a:ext>
              </a:extLst>
            </p:cNvPr>
            <p:cNvSpPr txBox="1"/>
            <p:nvPr/>
          </p:nvSpPr>
          <p:spPr>
            <a:xfrm>
              <a:off x="4631635" y="4407205"/>
              <a:ext cx="7653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11000m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2D860-D16D-0949-8DA0-06CDE6054B4A}"/>
                </a:ext>
              </a:extLst>
            </p:cNvPr>
            <p:cNvSpPr txBox="1"/>
            <p:nvPr/>
          </p:nvSpPr>
          <p:spPr>
            <a:xfrm>
              <a:off x="4641574" y="4075363"/>
              <a:ext cx="7653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18000m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553C0E-34F5-EF43-A717-E694FD002859}"/>
                </a:ext>
              </a:extLst>
            </p:cNvPr>
            <p:cNvSpPr txBox="1"/>
            <p:nvPr/>
          </p:nvSpPr>
          <p:spPr>
            <a:xfrm>
              <a:off x="4641573" y="3730896"/>
              <a:ext cx="7653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32000m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7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4228-50C5-4E4C-BCCA-429111EA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0857A82-75D9-0547-9F8F-1BB17CFF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87545"/>
            <a:ext cx="7837689" cy="313507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0377653-0F01-AB43-9082-9C0B1C7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868" y="3808311"/>
            <a:ext cx="3919252" cy="2517699"/>
          </a:xfrm>
          <a:prstGeom prst="rect">
            <a:avLst/>
          </a:prstGeom>
        </p:spPr>
      </p:pic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3B51D5E9-5463-BF4E-B3BE-DB02EC03F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7" y="3518744"/>
            <a:ext cx="4073093" cy="305482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AAAF9C-82B2-D940-9852-E510AE0C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92174"/>
            <a:ext cx="8154987" cy="4698743"/>
          </a:xfrm>
        </p:spPr>
        <p:txBody>
          <a:bodyPr/>
          <a:lstStyle/>
          <a:p>
            <a:r>
              <a:rPr lang="en-US" dirty="0"/>
              <a:t>Completed 1-year trial</a:t>
            </a:r>
          </a:p>
          <a:p>
            <a:r>
              <a:rPr lang="en-US" dirty="0"/>
              <a:t>Extend BARPA to full Australasia CORDEX domain</a:t>
            </a:r>
          </a:p>
          <a:p>
            <a:r>
              <a:rPr lang="en-US" dirty="0"/>
              <a:t>Stay close to driving model</a:t>
            </a:r>
          </a:p>
          <a:p>
            <a:r>
              <a:rPr lang="en-US" dirty="0"/>
              <a:t>Nudging should not dominate tendency equations</a:t>
            </a:r>
          </a:p>
          <a:p>
            <a:r>
              <a:rPr lang="en-US" dirty="0"/>
              <a:t>Nudging should not limit high-res extreme events</a:t>
            </a:r>
          </a:p>
          <a:p>
            <a:endParaRPr lang="en-US" dirty="0"/>
          </a:p>
        </p:txBody>
      </p:sp>
      <p:pic>
        <p:nvPicPr>
          <p:cNvPr id="18" name="Graphic 17" descr="Tick with solid fill">
            <a:extLst>
              <a:ext uri="{FF2B5EF4-FFF2-40B4-BE49-F238E27FC236}">
                <a16:creationId xmlns:a16="http://schemas.microsoft.com/office/drawing/2014/main" id="{F5BC7393-D77C-9944-A613-9AC09B4B1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6404" y="1770207"/>
            <a:ext cx="388045" cy="388045"/>
          </a:xfrm>
          <a:prstGeom prst="rect">
            <a:avLst/>
          </a:prstGeom>
        </p:spPr>
      </p:pic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A132BF48-38DF-6E4C-83C4-FBACE8ED0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092" y="2104378"/>
            <a:ext cx="388045" cy="388045"/>
          </a:xfrm>
          <a:prstGeom prst="rect">
            <a:avLst/>
          </a:prstGeom>
        </p:spPr>
      </p:pic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E5F1CD92-C133-4340-A31D-6B776CF80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895" y="2444771"/>
            <a:ext cx="388045" cy="38804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55563F06-D1A4-6145-8931-93A574276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4698" y="2765537"/>
            <a:ext cx="388045" cy="388045"/>
          </a:xfrm>
          <a:prstGeom prst="rect">
            <a:avLst/>
          </a:prstGeom>
        </p:spPr>
      </p:pic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1953D451-B85E-574B-BA1A-80F0C901F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518744"/>
            <a:ext cx="4073093" cy="3054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E0FA83E-8242-244E-8FB8-16C4F5C71A38}"/>
              </a:ext>
            </a:extLst>
          </p:cNvPr>
          <p:cNvGrpSpPr/>
          <p:nvPr/>
        </p:nvGrpSpPr>
        <p:grpSpPr>
          <a:xfrm>
            <a:off x="500045" y="3155722"/>
            <a:ext cx="8145048" cy="3641759"/>
            <a:chOff x="96285" y="1635995"/>
            <a:chExt cx="8946785" cy="4059127"/>
          </a:xfrm>
        </p:grpSpPr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C386E96-B851-A346-97D7-7A05015C4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120" t="6141" r="19239" b="70109"/>
            <a:stretch/>
          </p:blipFill>
          <p:spPr>
            <a:xfrm>
              <a:off x="100929" y="1635995"/>
              <a:ext cx="8942141" cy="1491324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0E5827-70A1-9143-ADA9-B5B92EFCE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004" t="38700" r="19355" b="37550"/>
            <a:stretch/>
          </p:blipFill>
          <p:spPr>
            <a:xfrm>
              <a:off x="96286" y="2985020"/>
              <a:ext cx="8942141" cy="1491324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D9A3CCC-A906-EB44-BD4B-D4679E6FB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5965" t="73706" r="19394" b="6841"/>
            <a:stretch/>
          </p:blipFill>
          <p:spPr>
            <a:xfrm>
              <a:off x="96285" y="4473578"/>
              <a:ext cx="8942141" cy="1221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2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C168-F865-0C4C-B216-576FB0CE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244A-A025-194C-82E2-81EFE2C3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825624"/>
            <a:ext cx="8154987" cy="1979154"/>
          </a:xfrm>
        </p:spPr>
        <p:txBody>
          <a:bodyPr>
            <a:normAutofit/>
          </a:bodyPr>
          <a:lstStyle/>
          <a:p>
            <a:r>
              <a:rPr lang="en-US" dirty="0"/>
              <a:t>Initial nudging results are very promising</a:t>
            </a:r>
          </a:p>
          <a:p>
            <a:r>
              <a:rPr lang="en-US" dirty="0"/>
              <a:t>Nudging keeps large scale closer to driving model</a:t>
            </a:r>
          </a:p>
          <a:p>
            <a:pPr lvl="1"/>
            <a:r>
              <a:rPr lang="en-US" dirty="0"/>
              <a:t>MSLP and TC </a:t>
            </a:r>
          </a:p>
          <a:p>
            <a:r>
              <a:rPr lang="en-US" dirty="0"/>
              <a:t>Nudging maintains small scale features</a:t>
            </a:r>
          </a:p>
          <a:p>
            <a:pPr lvl="1"/>
            <a:r>
              <a:rPr lang="en-US" dirty="0"/>
              <a:t>Like extreme precipitation and winds</a:t>
            </a:r>
          </a:p>
          <a:p>
            <a:r>
              <a:rPr lang="en-US" dirty="0"/>
              <a:t>Nudging does not dominate tendency equations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6A3D05-56D9-D541-834C-368CB5B7EFDE}"/>
              </a:ext>
            </a:extLst>
          </p:cNvPr>
          <p:cNvSpPr txBox="1">
            <a:spLocks/>
          </p:cNvSpPr>
          <p:nvPr/>
        </p:nvSpPr>
        <p:spPr>
          <a:xfrm>
            <a:off x="494507" y="4375984"/>
            <a:ext cx="8154987" cy="817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87251-0A5D-1D4D-881B-FFA82A0467D1}"/>
              </a:ext>
            </a:extLst>
          </p:cNvPr>
          <p:cNvSpPr txBox="1">
            <a:spLocks/>
          </p:cNvSpPr>
          <p:nvPr/>
        </p:nvSpPr>
        <p:spPr>
          <a:xfrm>
            <a:off x="360363" y="5332188"/>
            <a:ext cx="8154987" cy="130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□"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◦"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Analyse</a:t>
            </a:r>
            <a:r>
              <a:rPr lang="en-US" dirty="0"/>
              <a:t> second sensitivity experiment with nudging higher up in atmosphere</a:t>
            </a:r>
          </a:p>
          <a:p>
            <a:r>
              <a:rPr lang="en-US" dirty="0"/>
              <a:t>Performs improvements</a:t>
            </a:r>
          </a:p>
          <a:p>
            <a:pPr lvl="1"/>
            <a:r>
              <a:rPr lang="en-US" dirty="0"/>
              <a:t>Nudging requires about double resources</a:t>
            </a:r>
          </a:p>
          <a:p>
            <a:r>
              <a:rPr lang="en-US" dirty="0"/>
              <a:t>Potentially extend nudging simulation for longer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4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christian.stassen@bom.gov.au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70893F-00C5-AE48-BB17-50D2D6DBB78D}"/>
              </a:ext>
            </a:extLst>
          </p:cNvPr>
          <p:cNvSpPr txBox="1">
            <a:spLocks/>
          </p:cNvSpPr>
          <p:nvPr/>
        </p:nvSpPr>
        <p:spPr>
          <a:xfrm>
            <a:off x="395999" y="2990380"/>
            <a:ext cx="4919473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□"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Collaborators:</a:t>
            </a:r>
          </a:p>
          <a:p>
            <a:r>
              <a:rPr lang="en-US" sz="1600" dirty="0"/>
              <a:t>Chun-Hsu </a:t>
            </a:r>
            <a:r>
              <a:rPr lang="en-US" sz="1600" dirty="0" err="1"/>
              <a:t>Su</a:t>
            </a:r>
            <a:r>
              <a:rPr lang="en-US" sz="1600" dirty="0"/>
              <a:t>, Peter </a:t>
            </a:r>
            <a:r>
              <a:rPr lang="en-US" sz="1600" dirty="0" err="1"/>
              <a:t>Steinle</a:t>
            </a:r>
            <a:r>
              <a:rPr lang="en-US" sz="1600" dirty="0"/>
              <a:t>, Andrew Dowdy, et al.</a:t>
            </a:r>
          </a:p>
        </p:txBody>
      </p:sp>
    </p:spTree>
    <p:extLst>
      <p:ext uri="{BB962C8B-B14F-4D97-AF65-F5344CB8AC3E}">
        <p14:creationId xmlns:p14="http://schemas.microsoft.com/office/powerpoint/2010/main" val="190565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OM Colour Palette">
      <a:dk1>
        <a:srgbClr val="000000"/>
      </a:dk1>
      <a:lt1>
        <a:srgbClr val="FFFFFF"/>
      </a:lt1>
      <a:dk2>
        <a:srgbClr val="003E6B"/>
      </a:dk2>
      <a:lt2>
        <a:srgbClr val="E6E7E8"/>
      </a:lt2>
      <a:accent1>
        <a:srgbClr val="00ACCD"/>
      </a:accent1>
      <a:accent2>
        <a:srgbClr val="0076BC"/>
      </a:accent2>
      <a:accent3>
        <a:srgbClr val="00A766"/>
      </a:accent3>
      <a:accent4>
        <a:srgbClr val="96004D"/>
      </a:accent4>
      <a:accent5>
        <a:srgbClr val="FAA31A"/>
      </a:accent5>
      <a:accent6>
        <a:srgbClr val="5E6367"/>
      </a:accent6>
      <a:hlink>
        <a:srgbClr val="0076BC"/>
      </a:hlink>
      <a:folHlink>
        <a:srgbClr val="0076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5220c1-e786-4310-9c2e-cca6bd80044a"/>
    <cbbfbc6c7faf42d8802fc87c4cc2bbf8 xmlns="a95220c1-e786-4310-9c2e-cca6bd80044a">
      <Terms xmlns="http://schemas.microsoft.com/office/infopath/2007/PartnerControls"/>
    </cbbfbc6c7faf42d8802fc87c4cc2bbf8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0662493170BD43921AD08445B2DFA7" ma:contentTypeVersion="8" ma:contentTypeDescription="Create a new document." ma:contentTypeScope="" ma:versionID="5770facf3eca23740fac7f40a884fa8b">
  <xsd:schema xmlns:xsd="http://www.w3.org/2001/XMLSchema" xmlns:xs="http://www.w3.org/2001/XMLSchema" xmlns:p="http://schemas.microsoft.com/office/2006/metadata/properties" xmlns:ns2="cfedc1f3-ba9f-4e03-90e9-ad85896ba0e8" xmlns:ns3="a95220c1-e786-4310-9c2e-cca6bd80044a" targetNamespace="http://schemas.microsoft.com/office/2006/metadata/properties" ma:root="true" ma:fieldsID="76e2274ba8ac9be3ed0da502b48fe809" ns2:_="" ns3:_="">
    <xsd:import namespace="cfedc1f3-ba9f-4e03-90e9-ad85896ba0e8"/>
    <xsd:import namespace="a95220c1-e786-4310-9c2e-cca6bd8004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cbbfbc6c7faf42d8802fc87c4cc2bbf8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dc1f3-ba9f-4e03-90e9-ad85896ba0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5220c1-e786-4310-9c2e-cca6bd80044a" elementFormDefault="qualified">
    <xsd:import namespace="http://schemas.microsoft.com/office/2006/documentManagement/types"/>
    <xsd:import namespace="http://schemas.microsoft.com/office/infopath/2007/PartnerControls"/>
    <xsd:element name="cbbfbc6c7faf42d8802fc87c4cc2bbf8" ma:index="12" nillable="true" ma:taxonomy="true" ma:internalName="cbbfbc6c7faf42d8802fc87c4cc2bbf8" ma:taxonomyFieldName="Record_x0020_Activity" ma:displayName="Record Activity" ma:fieldId="{cbbfbc6c-7faf-42d8-802f-c87c4cc2bbf8}" ma:sspId="ec9612d0-dc94-4ffe-ad7d-ed54524ecfd4" ma:termSetId="2edc4fbf-5846-4093-a4e9-2dc17d184c0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c295cf15-bd1c-4703-b3b4-7b0a928c06f9}" ma:internalName="TaxCatchAll" ma:showField="CatchAllData" ma:web="a95220c1-e786-4310-9c2e-cca6bd8004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190452-A5CA-42A9-B87F-F50D7F9E166E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a95220c1-e786-4310-9c2e-cca6bd80044a"/>
    <ds:schemaRef ds:uri="cfedc1f3-ba9f-4e03-90e9-ad85896ba0e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2F2BE0A-A1E2-4C4D-8E76-FF9FC057B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014578-2393-4860-8882-34A45C5C2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edc1f3-ba9f-4e03-90e9-ad85896ba0e8"/>
    <ds:schemaRef ds:uri="a95220c1-e786-4310-9c2e-cca6bd8004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734</TotalTime>
  <Words>209</Words>
  <Application>Microsoft Macintosh PowerPoint</Application>
  <PresentationFormat>On-screen Show (4:3)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.AppleSystemUIFont</vt:lpstr>
      <vt:lpstr>Arial</vt:lpstr>
      <vt:lpstr>Cambria Math</vt:lpstr>
      <vt:lpstr>LucidaGrande</vt:lpstr>
      <vt:lpstr>Office Theme</vt:lpstr>
      <vt:lpstr>PowerPoint Presentation</vt:lpstr>
      <vt:lpstr>Objective</vt:lpstr>
      <vt:lpstr>Method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Christian Stassen</cp:lastModifiedBy>
  <cp:revision>15</cp:revision>
  <dcterms:created xsi:type="dcterms:W3CDTF">2017-07-13T03:45:23Z</dcterms:created>
  <dcterms:modified xsi:type="dcterms:W3CDTF">2021-06-08T09:25:44Z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0x0101007B0662493170BD43921AD08445B2DFA7</vt:lpwstr>
  </property>
</Properties>
</file>